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CC0047-45D6-4E86-9665-EB19387BFFE8}" type="datetimeFigureOut">
              <a:rPr lang="cs-CZ" smtClean="0"/>
              <a:pPr/>
              <a:t>17.10.2012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0BA4C8F-9026-4A95-8977-82C8C6CC22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4824535"/>
          </a:xfrm>
        </p:spPr>
        <p:txBody>
          <a:bodyPr>
            <a:normAutofit/>
          </a:bodyPr>
          <a:lstStyle/>
          <a:p>
            <a:r>
              <a:rPr lang="cs-CZ" b="1" dirty="0"/>
              <a:t>PRÁVNÍ ÚPRAVA NÁSILNÉHO UKONČENÍ TĚHOTENSTVÍ</a:t>
            </a:r>
            <a:br>
              <a:rPr lang="cs-CZ" b="1" dirty="0"/>
            </a:br>
            <a:r>
              <a:rPr lang="cs-CZ" b="1" dirty="0"/>
              <a:t>V ČESKÉM PRÁVNÍM ŘÁDU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Zákon č. 86/1950 Sb., trestní zákon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Pojmy: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Plod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Novorozené dítě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Usmrcení obou je trestné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Časová hranice odlišující oba pojmy není přesně určena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Usmrcení vlastního plodu</a:t>
            </a:r>
          </a:p>
          <a:p>
            <a:pPr>
              <a:buNone/>
            </a:pPr>
            <a:r>
              <a:rPr lang="cs-CZ" dirty="0" smtClean="0"/>
              <a:t>až 1 rok odnětí svobody (i za žádost po</a:t>
            </a:r>
          </a:p>
          <a:p>
            <a:pPr>
              <a:buNone/>
            </a:pPr>
            <a:r>
              <a:rPr lang="cs-CZ" dirty="0" smtClean="0"/>
              <a:t>jiném či udělení svolení jinému)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Usmrcení </a:t>
            </a:r>
            <a:r>
              <a:rPr lang="cs-CZ" dirty="0" smtClean="0"/>
              <a:t>cizího plodu se souhlasem těhotné</a:t>
            </a:r>
          </a:p>
          <a:p>
            <a:pPr>
              <a:buNone/>
            </a:pPr>
            <a:r>
              <a:rPr lang="cs-CZ" dirty="0" smtClean="0"/>
              <a:t>1-5 let odnětí </a:t>
            </a:r>
            <a:r>
              <a:rPr lang="cs-CZ" dirty="0" smtClean="0"/>
              <a:t>svobody (resp. 3-10 let)</a:t>
            </a: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</a:t>
            </a:r>
            <a:r>
              <a:rPr lang="cs-CZ" dirty="0" smtClean="0"/>
              <a:t>Vražda </a:t>
            </a:r>
            <a:r>
              <a:rPr lang="cs-CZ" dirty="0" smtClean="0"/>
              <a:t>novorozeného dítěte matkou</a:t>
            </a:r>
          </a:p>
          <a:p>
            <a:pPr>
              <a:buNone/>
            </a:pPr>
            <a:r>
              <a:rPr lang="cs-CZ" dirty="0" smtClean="0"/>
              <a:t>5-10 let odnětí svobody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Potrat nebyl trestný, pokud:</a:t>
            </a:r>
          </a:p>
          <a:p>
            <a:r>
              <a:rPr lang="cs-CZ" dirty="0" smtClean="0"/>
              <a:t>donošení plodu by vážně ohrozilo život těhotné nebo jí způsobilo těžkou a trvalou poruchu zdraví</a:t>
            </a:r>
          </a:p>
          <a:p>
            <a:r>
              <a:rPr lang="cs-CZ" dirty="0" smtClean="0"/>
              <a:t>některý z rodičů trpí dědičnou nemocí</a:t>
            </a:r>
          </a:p>
          <a:p>
            <a:pPr>
              <a:buNone/>
            </a:pPr>
            <a:r>
              <a:rPr lang="cs-CZ" dirty="0" smtClean="0"/>
              <a:t>Potrat mohl být vykonán:</a:t>
            </a:r>
          </a:p>
          <a:p>
            <a:r>
              <a:rPr lang="cs-CZ" dirty="0" smtClean="0"/>
              <a:t>se souhlasem těhotné (resp. zák. zástupce)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s potvrzením úředního lékaře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Občanskoprávní </a:t>
            </a:r>
            <a:r>
              <a:rPr lang="cs-CZ" dirty="0" smtClean="0"/>
              <a:t>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Pojem: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dítě, které je počato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Subjektem práv se stalo jen, když se</a:t>
            </a:r>
          </a:p>
          <a:p>
            <a:pPr>
              <a:buNone/>
            </a:pPr>
            <a:r>
              <a:rPr lang="cs-CZ" dirty="0" smtClean="0"/>
              <a:t>narodilo živé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 smtClean="0"/>
              <a:t>č. 68/1957 Sb. o </a:t>
            </a:r>
            <a:r>
              <a:rPr lang="cs-CZ" dirty="0" smtClean="0"/>
              <a:t>umělém přerušení těhotenství</a:t>
            </a:r>
          </a:p>
          <a:p>
            <a:pPr>
              <a:buNone/>
            </a:pPr>
            <a:r>
              <a:rPr lang="cs-CZ" dirty="0" smtClean="0"/>
              <a:t>Důvod přijetí zákona v něm uvedený: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ohrožení zdravého vývoje rodiny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Pojem: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přerušení těhotenství</a:t>
            </a:r>
            <a:endParaRPr lang="cs-CZ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Interrupční komise</a:t>
            </a:r>
          </a:p>
          <a:p>
            <a:r>
              <a:rPr lang="cs-CZ" dirty="0" smtClean="0"/>
              <a:t>trestněprávní úprava přímo v zákoně:</a:t>
            </a:r>
          </a:p>
          <a:p>
            <a:pPr>
              <a:buNone/>
            </a:pPr>
            <a:r>
              <a:rPr lang="cs-CZ" dirty="0" smtClean="0"/>
              <a:t>vykonavatel, návodce, pomocník</a:t>
            </a:r>
          </a:p>
          <a:p>
            <a:r>
              <a:rPr lang="cs-CZ" dirty="0" smtClean="0"/>
              <a:t>absolutní beztrestnost těhotné</a:t>
            </a:r>
          </a:p>
          <a:p>
            <a:pPr>
              <a:buNone/>
            </a:pPr>
            <a:r>
              <a:rPr lang="cs-CZ" dirty="0" smtClean="0"/>
              <a:t>- retroaktivní působení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</a:t>
            </a:r>
            <a:r>
              <a:rPr lang="cs-CZ" dirty="0" smtClean="0"/>
              <a:t>č. 140/1961 Sb</a:t>
            </a:r>
            <a:r>
              <a:rPr lang="cs-CZ" dirty="0" smtClean="0"/>
              <a:t>., trestní zákon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pro pomocníka či návodce:</a:t>
            </a:r>
          </a:p>
          <a:p>
            <a:pPr>
              <a:buNone/>
            </a:pPr>
            <a:r>
              <a:rPr lang="cs-CZ" dirty="0" smtClean="0"/>
              <a:t>max. 1 rok odnětí svobody (resp. 1-5 let)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pro vykonavatele:</a:t>
            </a:r>
          </a:p>
          <a:p>
            <a:pPr>
              <a:buNone/>
            </a:pPr>
            <a:r>
              <a:rPr lang="cs-CZ" dirty="0" smtClean="0"/>
              <a:t>1-5 let odnětí svobody (resp. 2-8 let; 5-12</a:t>
            </a:r>
          </a:p>
          <a:p>
            <a:pPr>
              <a:buNone/>
            </a:pPr>
            <a:r>
              <a:rPr lang="cs-CZ" dirty="0" smtClean="0"/>
              <a:t>let)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vražda novorozeného dítěte matkou</a:t>
            </a:r>
          </a:p>
          <a:p>
            <a:pPr>
              <a:buNone/>
            </a:pPr>
            <a:r>
              <a:rPr lang="cs-CZ" dirty="0" smtClean="0"/>
              <a:t>3-8 let odnětí svobody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Občanskoprávní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 smtClean="0"/>
              <a:t>č. 40/1964 Sb</a:t>
            </a:r>
            <a:r>
              <a:rPr lang="cs-CZ" dirty="0" smtClean="0"/>
              <a:t>., občanský zákoník</a:t>
            </a:r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Pojem:</a:t>
            </a:r>
          </a:p>
          <a:p>
            <a:r>
              <a:rPr lang="cs-CZ" u="sng" dirty="0" smtClean="0"/>
              <a:t>počaté dítě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Subjektem práv pouze, narodí-li se živé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Speciální 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66/1986 </a:t>
            </a:r>
            <a:r>
              <a:rPr lang="cs-CZ" dirty="0" smtClean="0"/>
              <a:t>Sb</a:t>
            </a:r>
            <a:r>
              <a:rPr lang="cs-CZ" dirty="0" smtClean="0"/>
              <a:t>., o umělém přerušení těhotenství</a:t>
            </a:r>
          </a:p>
          <a:p>
            <a:pPr>
              <a:buNone/>
            </a:pPr>
            <a:r>
              <a:rPr lang="cs-CZ" dirty="0" smtClean="0"/>
              <a:t>- Konec interrupčních komisí</a:t>
            </a:r>
          </a:p>
          <a:p>
            <a:pPr>
              <a:buFontTx/>
              <a:buChar char="-"/>
            </a:pPr>
            <a:r>
              <a:rPr lang="cs-CZ" dirty="0" smtClean="0"/>
              <a:t>Interrupce, na základě žádosti ženy (resp. zákonného zástupce nebo toho, komu byla svěřena do výchovy)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do stáří 12 týdnů plodu bez omezení</a:t>
            </a:r>
          </a:p>
          <a:p>
            <a:pPr>
              <a:buFont typeface="Courier New" pitchFamily="49" charset="0"/>
              <a:buChar char="o"/>
            </a:pPr>
            <a:r>
              <a:rPr lang="cs-CZ" dirty="0" smtClean="0"/>
              <a:t>od stáří 12 týdnů až 24 týdnů plodu jen ze zákonných důvodů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Ústavněprávní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Listina základních práv a svobod</a:t>
            </a:r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Pojmy: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každý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l</a:t>
            </a:r>
            <a:r>
              <a:rPr lang="cs-CZ" u="sng" dirty="0" smtClean="0"/>
              <a:t>idský život</a:t>
            </a:r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Článek 6 odst. 1, věta první: Každý má právo na život</a:t>
            </a:r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Článek 6 odst. 2: Nikdo nesmí být zbaven života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70892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Násilné ukončení těhotenství před rokem 1950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Ústavněprávní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Článek </a:t>
            </a:r>
            <a:r>
              <a:rPr lang="cs-CZ" dirty="0" smtClean="0"/>
              <a:t>6 odst. 4: Porušením práv podle tohoto článku není, jestliže byl někdo zbaven </a:t>
            </a:r>
            <a:r>
              <a:rPr lang="pl-PL" dirty="0" smtClean="0"/>
              <a:t>života v souvislosti s jednáním, které podle zákona není trestné</a:t>
            </a: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Článek </a:t>
            </a:r>
            <a:r>
              <a:rPr lang="cs-CZ" dirty="0" smtClean="0"/>
              <a:t>6 odst. </a:t>
            </a:r>
            <a:r>
              <a:rPr lang="cs-CZ" dirty="0" smtClean="0"/>
              <a:t>3: Trest smrti se nepřipouští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</a:t>
            </a:r>
            <a:r>
              <a:rPr lang="cs-CZ" dirty="0" smtClean="0"/>
              <a:t>Článek 6 odst. 1, věta druhá:</a:t>
            </a:r>
          </a:p>
          <a:p>
            <a:pPr>
              <a:buNone/>
            </a:pPr>
            <a:r>
              <a:rPr lang="cs-CZ" dirty="0" smtClean="0"/>
              <a:t>Lidský </a:t>
            </a:r>
            <a:r>
              <a:rPr lang="cs-CZ" dirty="0" smtClean="0"/>
              <a:t>život je hoden ochrany již </a:t>
            </a:r>
            <a:r>
              <a:rPr lang="cs-CZ" dirty="0" smtClean="0"/>
              <a:t>před</a:t>
            </a:r>
          </a:p>
          <a:p>
            <a:pPr>
              <a:buNone/>
            </a:pPr>
            <a:r>
              <a:rPr lang="cs-CZ" dirty="0" smtClean="0"/>
              <a:t>narozením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</a:t>
            </a:r>
            <a:r>
              <a:rPr lang="cs-CZ" dirty="0" smtClean="0"/>
              <a:t>č. 40/2009 Sb</a:t>
            </a:r>
            <a:r>
              <a:rPr lang="cs-CZ" dirty="0" smtClean="0"/>
              <a:t>., trestní zákoník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</a:t>
            </a:r>
            <a:r>
              <a:rPr lang="cs-CZ" dirty="0" smtClean="0"/>
              <a:t>interrupce bez souhlasu </a:t>
            </a:r>
            <a:r>
              <a:rPr lang="cs-CZ" dirty="0" smtClean="0"/>
              <a:t>těhotné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2-8 let odnětí svobody (resp. 3-10 let; 5- 12 let; 8-16 let)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interrupce se souhlasem těhotné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1-5 let odnětí svobody (resp. 2-8 let; 3-10 let; 5-12 let)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Trestnost přípravy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Návodce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až 2 roky odnětí svobody</a:t>
            </a:r>
          </a:p>
          <a:p>
            <a:pPr>
              <a:buNone/>
            </a:pPr>
            <a:r>
              <a:rPr lang="cs-CZ" dirty="0" smtClean="0"/>
              <a:t>(resp</a:t>
            </a:r>
            <a:r>
              <a:rPr lang="cs-CZ" dirty="0" smtClean="0"/>
              <a:t>. 6 měsíců-5 let; 1 rok-6 </a:t>
            </a:r>
            <a:r>
              <a:rPr lang="cs-CZ" dirty="0" smtClean="0"/>
              <a:t>let)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</a:t>
            </a:r>
            <a:r>
              <a:rPr lang="cs-CZ" dirty="0" smtClean="0"/>
              <a:t>Pomocník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až 1 rok odnětí svobody </a:t>
            </a:r>
          </a:p>
          <a:p>
            <a:pPr>
              <a:buNone/>
            </a:pPr>
            <a:r>
              <a:rPr lang="cs-CZ" dirty="0" smtClean="0"/>
              <a:t> (resp. 6 měsíců-5 let; 1 rok-6 let)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Absolutní beztrestnost těhotné ženy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Vražda novorozeného dítěte matkou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3 roky-8 let odnětí svobody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Nedovolené nakládání s lidským embryem a lidským genomem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až 3 roky odnětí svobody nebo zákaz činnosti (resp. 3-8 let; 5-12 let nebo propadnutí majetku)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Pojmy v právní řádu ČR: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lidský plod či embryo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počaté dítě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lidský život před narozením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Zrušení interrupčního zákona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trestní o zločinech, přečinech a přestupcích č. 117/1852 </a:t>
            </a:r>
            <a:r>
              <a:rPr lang="cs-CZ" dirty="0" err="1" smtClean="0"/>
              <a:t>Ř.z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vyhnání plodu vlastního</a:t>
            </a:r>
          </a:p>
          <a:p>
            <a:pPr>
              <a:buNone/>
            </a:pPr>
            <a:r>
              <a:rPr lang="cs-CZ" dirty="0" smtClean="0"/>
              <a:t>1-5 let těžkého žaláře (pokus 6 </a:t>
            </a:r>
            <a:r>
              <a:rPr lang="cs-CZ" dirty="0" err="1" smtClean="0"/>
              <a:t>měs</a:t>
            </a:r>
            <a:r>
              <a:rPr lang="cs-CZ" dirty="0" smtClean="0"/>
              <a:t>.-1 rok)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vyhnání cizího plodu</a:t>
            </a:r>
          </a:p>
          <a:p>
            <a:pPr>
              <a:buNone/>
            </a:pPr>
            <a:r>
              <a:rPr lang="cs-CZ" dirty="0" smtClean="0"/>
              <a:t>1-5 let těžkého žaláře (při ohrožení těhotné 5-10 let)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Pojmy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Plod</a:t>
            </a:r>
            <a:r>
              <a:rPr lang="cs-CZ" dirty="0" smtClean="0"/>
              <a:t> (ze života vyháněný)</a:t>
            </a:r>
          </a:p>
          <a:p>
            <a:pPr>
              <a:buFont typeface="Arial" pitchFamily="34" charset="0"/>
              <a:buChar char="•"/>
            </a:pPr>
            <a:r>
              <a:rPr lang="cs-CZ" u="sng" dirty="0" smtClean="0"/>
              <a:t>Dítě</a:t>
            </a:r>
            <a:r>
              <a:rPr lang="cs-CZ" dirty="0" smtClean="0"/>
              <a:t> (ze života vyhnané)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= lidský jedinec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Odložení </a:t>
            </a:r>
            <a:r>
              <a:rPr lang="cs-CZ" dirty="0" smtClean="0"/>
              <a:t>dítěte na odlehlém místě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1-5 let těžkého žaláře, pokud přežilo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5-10 let těžkého žaláře, pokud zemřelo</a:t>
            </a:r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Odložení </a:t>
            </a:r>
            <a:r>
              <a:rPr lang="cs-CZ" dirty="0" smtClean="0"/>
              <a:t>dítěte na navštěvovaném místě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6 </a:t>
            </a:r>
            <a:r>
              <a:rPr lang="cs-CZ" dirty="0" err="1" smtClean="0"/>
              <a:t>měs</a:t>
            </a:r>
            <a:r>
              <a:rPr lang="cs-CZ" dirty="0" smtClean="0"/>
              <a:t>. – 1 rok těžkého žaláře, pokud přežilo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1-5 let žaláře, pokud zemřelo</a:t>
            </a:r>
          </a:p>
          <a:p>
            <a:pPr>
              <a:buNone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Zavraždění dítěte matkou</a:t>
            </a:r>
          </a:p>
          <a:p>
            <a:pPr>
              <a:buNone/>
            </a:pPr>
            <a:r>
              <a:rPr lang="cs-CZ" dirty="0" smtClean="0"/>
              <a:t>Doživotní těžký žalář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 případě nemanželského dítěte (10-20 </a:t>
            </a:r>
            <a:r>
              <a:rPr lang="cs-CZ" dirty="0" smtClean="0"/>
              <a:t>let</a:t>
            </a:r>
          </a:p>
          <a:p>
            <a:pPr>
              <a:buNone/>
            </a:pPr>
            <a:r>
              <a:rPr lang="cs-CZ" dirty="0" smtClean="0"/>
              <a:t>žaláře, resp</a:t>
            </a:r>
            <a:r>
              <a:rPr lang="cs-CZ" dirty="0" smtClean="0"/>
              <a:t>. 5-10 let)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Občanskoprávní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47800"/>
            <a:ext cx="8100392" cy="48006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TimesNewRoman"/>
              </a:rPr>
              <a:t>Císařský patent č. 946/1811 Sb. z.s.,všeobecný zákoník občanský</a:t>
            </a:r>
          </a:p>
          <a:p>
            <a:pPr>
              <a:buFont typeface="Wingdings" pitchFamily="2" charset="2"/>
              <a:buChar char="q"/>
            </a:pPr>
            <a:r>
              <a:rPr lang="cs-CZ" i="1" dirty="0" smtClean="0"/>
              <a:t> </a:t>
            </a:r>
            <a:r>
              <a:rPr lang="pt-BR" i="1" dirty="0" smtClean="0"/>
              <a:t>nasciturus </a:t>
            </a:r>
            <a:r>
              <a:rPr lang="pt-BR" i="1" dirty="0" smtClean="0"/>
              <a:t>iam pro nato habetur quotiens de</a:t>
            </a:r>
            <a:r>
              <a:rPr lang="cs-CZ" i="1" dirty="0" smtClean="0"/>
              <a:t> </a:t>
            </a:r>
            <a:r>
              <a:rPr lang="pt-BR" i="1" dirty="0" smtClean="0"/>
              <a:t>commodo eius agitur</a:t>
            </a:r>
            <a:endParaRPr lang="cs-CZ" i="1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>
                <a:latin typeface="TimesNewRoman"/>
              </a:rPr>
              <a:t> Pojem</a:t>
            </a:r>
            <a:r>
              <a:rPr lang="cs-CZ" dirty="0" smtClean="0">
                <a:latin typeface="TimesNewRoman"/>
              </a:rPr>
              <a:t>: </a:t>
            </a:r>
            <a:endParaRPr lang="cs-CZ" dirty="0" smtClean="0">
              <a:latin typeface="TimesNewRoman"/>
            </a:endParaRPr>
          </a:p>
          <a:p>
            <a:pPr>
              <a:buFont typeface="Arial" pitchFamily="34" charset="0"/>
              <a:buChar char="•"/>
            </a:pPr>
            <a:r>
              <a:rPr lang="cs-CZ" u="sng" dirty="0" smtClean="0">
                <a:latin typeface="TimesNewRoman"/>
              </a:rPr>
              <a:t>nenarozené </a:t>
            </a:r>
            <a:r>
              <a:rPr lang="cs-CZ" u="sng" dirty="0" smtClean="0">
                <a:latin typeface="TimesNewRoman"/>
              </a:rPr>
              <a:t>dítě</a:t>
            </a:r>
            <a:r>
              <a:rPr lang="cs-CZ" dirty="0" smtClean="0">
                <a:latin typeface="TimesNewRoman"/>
              </a:rPr>
              <a:t> = lidský jedinec</a:t>
            </a:r>
            <a:endParaRPr lang="cs-CZ" u="sng" dirty="0" smtClean="0">
              <a:latin typeface="TimesNewRoman"/>
            </a:endParaRPr>
          </a:p>
          <a:p>
            <a:pPr>
              <a:buFont typeface="Wingdings" pitchFamily="2" charset="2"/>
              <a:buChar char="q"/>
            </a:pPr>
            <a:r>
              <a:rPr lang="cs-CZ" dirty="0" smtClean="0">
                <a:latin typeface="TimesNewRoman"/>
              </a:rPr>
              <a:t> Narozené </a:t>
            </a:r>
            <a:r>
              <a:rPr lang="cs-CZ" dirty="0" smtClean="0">
                <a:latin typeface="TimesNewRoman"/>
              </a:rPr>
              <a:t>dítě se pokládalo za živé, </a:t>
            </a:r>
          </a:p>
          <a:p>
            <a:pPr>
              <a:buNone/>
            </a:pPr>
            <a:r>
              <a:rPr lang="cs-CZ" dirty="0" smtClean="0">
                <a:latin typeface="TimesNewRoman"/>
              </a:rPr>
              <a:t>nebyl-li prokázán opak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Ústavněprávní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4800" dirty="0" smtClean="0"/>
              <a:t>Ústava z r. 1920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plná a naprostá ochrana života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0892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Násilné ukončení těhotenství po roce 1950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347</TotalTime>
  <Words>800</Words>
  <Application>Microsoft Office PowerPoint</Application>
  <PresentationFormat>Předvádění na obrazovce (4:3)</PresentationFormat>
  <Paragraphs>154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Slunovrat</vt:lpstr>
      <vt:lpstr>PRÁVNÍ ÚPRAVA NÁSILNÉHO UKONČENÍ TĚHOTENSTVÍ V ČESKÉM PRÁVNÍM ŘÁDU</vt:lpstr>
      <vt:lpstr>Násilné ukončení těhotenství před rokem 1950</vt:lpstr>
      <vt:lpstr>Trestněprávní úprava</vt:lpstr>
      <vt:lpstr>Trestněprávní úprava</vt:lpstr>
      <vt:lpstr>Trestněprávní úprava</vt:lpstr>
      <vt:lpstr>Trestněprávní úprava</vt:lpstr>
      <vt:lpstr>Občanskoprávní úprava</vt:lpstr>
      <vt:lpstr>Ústavněprávní úprava</vt:lpstr>
      <vt:lpstr>Násilné ukončení těhotenství po roce 1950</vt:lpstr>
      <vt:lpstr>Trestněprávní úprava</vt:lpstr>
      <vt:lpstr>Trestněprávní úprava</vt:lpstr>
      <vt:lpstr>Trestněprávní úprava</vt:lpstr>
      <vt:lpstr>Občanskoprávní úprava</vt:lpstr>
      <vt:lpstr>Speciální právní úprava</vt:lpstr>
      <vt:lpstr>Speciální právní úprava</vt:lpstr>
      <vt:lpstr>Trestněprávní úprava</vt:lpstr>
      <vt:lpstr>Občanskoprávní úprava</vt:lpstr>
      <vt:lpstr>Speciální právní úprava</vt:lpstr>
      <vt:lpstr>Ústavněprávní ochrana</vt:lpstr>
      <vt:lpstr>Ústavněprávní ochrana</vt:lpstr>
      <vt:lpstr>Trestněprávní úprava</vt:lpstr>
      <vt:lpstr>Trestněprávní úprava</vt:lpstr>
      <vt:lpstr>Trestněprávní úprava</vt:lpstr>
      <vt:lpstr>Shrnutí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Kohoutkovi</dc:creator>
  <cp:lastModifiedBy>Kohoutkovi</cp:lastModifiedBy>
  <cp:revision>43</cp:revision>
  <dcterms:created xsi:type="dcterms:W3CDTF">2012-10-16T19:14:57Z</dcterms:created>
  <dcterms:modified xsi:type="dcterms:W3CDTF">2012-10-17T18:46:14Z</dcterms:modified>
</cp:coreProperties>
</file>